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  <p:sldId id="259" r:id="rId4"/>
    <p:sldId id="265" r:id="rId5"/>
    <p:sldId id="269" r:id="rId6"/>
    <p:sldId id="266" r:id="rId7"/>
    <p:sldId id="267" r:id="rId8"/>
    <p:sldId id="268" r:id="rId9"/>
    <p:sldId id="264" r:id="rId10"/>
  </p:sldIdLst>
  <p:sldSz cx="18288000" cy="10287000"/>
  <p:notesSz cx="6858000" cy="9144000"/>
  <p:embeddedFontLst>
    <p:embeddedFont>
      <p:font typeface="Outfit" panose="020B0604020202020204" charset="0"/>
      <p:regular r:id="rId11"/>
      <p:bold r:id="rId12"/>
    </p:embeddedFont>
    <p:embeddedFont>
      <p:font typeface="Outfit Light" panose="020B0604020202020204" charset="0"/>
      <p:regular r:id="rId13"/>
    </p:embeddedFont>
    <p:embeddedFont>
      <p:font typeface="Outfit Medium" panose="020B0604020202020204" charset="0"/>
      <p:regular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F4C"/>
    <a:srgbClr val="75B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57860-3B66-DCEB-8636-8C1F79795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EEBC3-6CFD-149F-75BF-45C5A727E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014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C66C5D-A248-B18D-3C12-45534A96598C}"/>
              </a:ext>
            </a:extLst>
          </p:cNvPr>
          <p:cNvSpPr txBox="1"/>
          <p:nvPr userDrawn="1"/>
        </p:nvSpPr>
        <p:spPr>
          <a:xfrm>
            <a:off x="254244" y="295836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62F4C"/>
                </a:solidFill>
                <a:latin typeface="Outfit Light" pitchFamily="2" charset="0"/>
              </a:rPr>
              <a:t>0</a:t>
            </a:r>
            <a:fld id="{5B8B227A-4ABF-4055-862E-A83A42B917A7}" type="slidenum">
              <a:rPr lang="en-US" smtClean="0">
                <a:solidFill>
                  <a:srgbClr val="162F4C"/>
                </a:solidFill>
                <a:latin typeface="Outfit Light" pitchFamily="2" charset="0"/>
              </a:rPr>
              <a:t>‹#›</a:t>
            </a:fld>
            <a:endParaRPr lang="en-US" dirty="0">
              <a:solidFill>
                <a:srgbClr val="162F4C"/>
              </a:solidFill>
              <a:latin typeface="Outfit Ligh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3E23A-2F80-C407-C26F-71EFE3A3C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485786"/>
            <a:ext cx="17732188" cy="3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1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8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58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06C4C-0EA4-AC23-0706-3E8202CF2C20}"/>
              </a:ext>
            </a:extLst>
          </p:cNvPr>
          <p:cNvSpPr txBox="1"/>
          <p:nvPr/>
        </p:nvSpPr>
        <p:spPr>
          <a:xfrm>
            <a:off x="1400175" y="485775"/>
            <a:ext cx="10530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C4B"/>
                </a:solidFill>
                <a:latin typeface="Outfit Light" pitchFamily="2" charset="0"/>
              </a:rPr>
              <a:t>Welcome to a Smarter Onsite Experience</a:t>
            </a:r>
            <a:endParaRPr lang="en-US" sz="4400" dirty="0">
              <a:solidFill>
                <a:srgbClr val="162F4C"/>
              </a:solidFill>
              <a:latin typeface="Outfit Ligh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223B-2BCB-7885-FF05-3A14849CEF9A}"/>
              </a:ext>
            </a:extLst>
          </p:cNvPr>
          <p:cNvSpPr txBox="1">
            <a:spLocks/>
          </p:cNvSpPr>
          <p:nvPr/>
        </p:nvSpPr>
        <p:spPr>
          <a:xfrm>
            <a:off x="7194620" y="4231813"/>
            <a:ext cx="9464605" cy="3512012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162F4C"/>
                </a:solidFill>
                <a:latin typeface="Outfit" panose="020B0604020202020204" charset="0"/>
              </a:rPr>
              <a:t>Whether you're </a:t>
            </a:r>
            <a:r>
              <a:rPr lang="en-US" sz="2400" b="1" dirty="0">
                <a:solidFill>
                  <a:srgbClr val="162F4C"/>
                </a:solidFill>
                <a:latin typeface="Outfit" panose="020B0604020202020204" charset="0"/>
              </a:rPr>
              <a:t>managing attendee access, badge printing, or access control</a:t>
            </a:r>
            <a:r>
              <a:rPr lang="en-US" sz="2400" dirty="0">
                <a:solidFill>
                  <a:srgbClr val="162F4C"/>
                </a:solidFill>
                <a:latin typeface="Outfit" panose="020B0604020202020204" charset="0"/>
              </a:rPr>
              <a:t>, we provide reliable, pre-configured devices that integrate seamlessly with Visit.</a:t>
            </a:r>
            <a:br>
              <a:rPr lang="en-US" sz="2400" dirty="0">
                <a:solidFill>
                  <a:srgbClr val="162F4C"/>
                </a:solidFill>
                <a:latin typeface="Outfit" panose="020B0604020202020204" charset="0"/>
              </a:rPr>
            </a:br>
            <a:br>
              <a:rPr lang="en-US" sz="2400" dirty="0">
                <a:solidFill>
                  <a:srgbClr val="162F4C"/>
                </a:solidFill>
                <a:latin typeface="Outfit" panose="020B0604020202020204" charset="0"/>
              </a:rPr>
            </a:br>
            <a:r>
              <a:rPr lang="en-US" sz="2400" dirty="0">
                <a:solidFill>
                  <a:srgbClr val="162F4C"/>
                </a:solidFill>
                <a:latin typeface="Outfit" panose="020B0604020202020204" charset="0"/>
              </a:rPr>
              <a:t>All hardware is tested, event-ready, and supported by our team to ensure a smooth onsite experience.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04AA2-D557-3BA6-F78D-B8808CF8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13" y="2471894"/>
            <a:ext cx="4387676" cy="65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0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FD22E-1A07-336E-E7DF-A4DABD644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FDBCB-A850-2E06-C2AA-3D3B7249F9D9}"/>
              </a:ext>
            </a:extLst>
          </p:cNvPr>
          <p:cNvSpPr txBox="1"/>
          <p:nvPr/>
        </p:nvSpPr>
        <p:spPr>
          <a:xfrm>
            <a:off x="1400175" y="485775"/>
            <a:ext cx="7584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Registration &amp; Badge Printing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5FE27-D55F-18B2-F9F5-EBDFE4DD5CF1}"/>
              </a:ext>
            </a:extLst>
          </p:cNvPr>
          <p:cNvSpPr txBox="1"/>
          <p:nvPr/>
        </p:nvSpPr>
        <p:spPr>
          <a:xfrm>
            <a:off x="1415997" y="2502061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DEVICES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86CD5-036D-D6E4-F711-53492800A02B}"/>
              </a:ext>
            </a:extLst>
          </p:cNvPr>
          <p:cNvGrpSpPr/>
          <p:nvPr/>
        </p:nvGrpSpPr>
        <p:grpSpPr>
          <a:xfrm>
            <a:off x="1494328" y="6833122"/>
            <a:ext cx="5864557" cy="723528"/>
            <a:chOff x="7543800" y="2871020"/>
            <a:chExt cx="5864557" cy="72352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3E3D0506-ED13-F27F-A87C-BB23F1B5AFB5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5864556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Badge printing with Visit Check-in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E35C61-360E-4765-B113-70C09F6BA6B0}"/>
                </a:ext>
              </a:extLst>
            </p:cNvPr>
            <p:cNvSpPr txBox="1"/>
            <p:nvPr/>
          </p:nvSpPr>
          <p:spPr>
            <a:xfrm>
              <a:off x="7543800" y="287102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USED FOR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544DE1-5DC6-1BC1-3F9B-5EC7739FEC04}"/>
              </a:ext>
            </a:extLst>
          </p:cNvPr>
          <p:cNvGrpSpPr/>
          <p:nvPr/>
        </p:nvGrpSpPr>
        <p:grpSpPr>
          <a:xfrm>
            <a:off x="1494328" y="7974280"/>
            <a:ext cx="6896046" cy="723528"/>
            <a:chOff x="7543800" y="2871020"/>
            <a:chExt cx="6896046" cy="72352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2E89FDEE-DB68-1478-2A17-70206089C296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6896045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High-speed thermal printing, sustainable, durable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D8C3F6-C918-36EB-76F8-9FF9D70A77B6}"/>
                </a:ext>
              </a:extLst>
            </p:cNvPr>
            <p:cNvSpPr txBox="1"/>
            <p:nvPr/>
          </p:nvSpPr>
          <p:spPr>
            <a:xfrm>
              <a:off x="7543800" y="2871020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FEATURES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A42323-9F52-5CC3-7D00-C7BFDF9E745B}"/>
              </a:ext>
            </a:extLst>
          </p:cNvPr>
          <p:cNvSpPr txBox="1"/>
          <p:nvPr/>
        </p:nvSpPr>
        <p:spPr>
          <a:xfrm>
            <a:off x="10285380" y="2434197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SEE THEM IN ACTION</a:t>
            </a:r>
          </a:p>
        </p:txBody>
      </p:sp>
      <p:pic>
        <p:nvPicPr>
          <p:cNvPr id="7" name="visitor_journey_packaging_premiere_scan &amp;print">
            <a:hlinkClick r:id="" action="ppaction://media"/>
            <a:extLst>
              <a:ext uri="{FF2B5EF4-FFF2-40B4-BE49-F238E27FC236}">
                <a16:creationId xmlns:a16="http://schemas.microsoft.com/office/drawing/2014/main" id="{B781A3A6-CBBC-6FAE-3F7C-CC2A458E4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4909" y="3023305"/>
            <a:ext cx="5263022" cy="2960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FDBECD-36CA-9016-C355-CF3E5BDB5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86" y="3026113"/>
            <a:ext cx="2978948" cy="33264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F0A630E-4224-EE90-EBF2-DD92174F456A}"/>
              </a:ext>
            </a:extLst>
          </p:cNvPr>
          <p:cNvGrpSpPr/>
          <p:nvPr/>
        </p:nvGrpSpPr>
        <p:grpSpPr>
          <a:xfrm>
            <a:off x="4244525" y="3240184"/>
            <a:ext cx="4819929" cy="2526691"/>
            <a:chOff x="11949317" y="3163517"/>
            <a:chExt cx="4819929" cy="2526691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3859B97E-63AE-FAEE-C247-8A8394255058}"/>
                </a:ext>
              </a:extLst>
            </p:cNvPr>
            <p:cNvSpPr txBox="1">
              <a:spLocks/>
            </p:cNvSpPr>
            <p:nvPr/>
          </p:nvSpPr>
          <p:spPr>
            <a:xfrm>
              <a:off x="12253080" y="4136314"/>
              <a:ext cx="4516166" cy="1553894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400" dirty="0">
                  <a:solidFill>
                    <a:srgbClr val="002C4B"/>
                  </a:solidFill>
                  <a:latin typeface="Outfit Light" pitchFamily="2" charset="0"/>
                </a:rPr>
                <a:t>Thermal printers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sz="2400" dirty="0">
                  <a:solidFill>
                    <a:srgbClr val="002C4B"/>
                  </a:solidFill>
                  <a:latin typeface="Outfit Light" pitchFamily="2" charset="0"/>
                </a:rPr>
                <a:t>USB or Network connection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sz="2400" dirty="0">
                  <a:solidFill>
                    <a:srgbClr val="002C4B"/>
                  </a:solidFill>
                  <a:latin typeface="Outfit Light" pitchFamily="2" charset="0"/>
                </a:rPr>
                <a:t>Laptop required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761546B-EAD4-75E8-9A1E-C111183D6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4790" y="4275598"/>
              <a:ext cx="213218" cy="2132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7431B1-0514-9251-3338-A94322A05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4790" y="4806652"/>
              <a:ext cx="213218" cy="21321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5E30F26-405D-3F70-7344-D68505471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4790" y="5407375"/>
              <a:ext cx="213218" cy="21321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CC4ED7-9C67-AF66-60C1-33D3068C6ECC}"/>
                </a:ext>
              </a:extLst>
            </p:cNvPr>
            <p:cNvSpPr txBox="1"/>
            <p:nvPr/>
          </p:nvSpPr>
          <p:spPr>
            <a:xfrm>
              <a:off x="11949317" y="3163517"/>
              <a:ext cx="43274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162F4C"/>
                  </a:solidFill>
                  <a:latin typeface="Outfit Medium" pitchFamily="2" charset="0"/>
                </a:rPr>
                <a:t>Zebra ZD421D / ZD621 / GK420D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6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FD22E-1A07-336E-E7DF-A4DABD644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FDBCB-A850-2E06-C2AA-3D3B7249F9D9}"/>
              </a:ext>
            </a:extLst>
          </p:cNvPr>
          <p:cNvSpPr txBox="1"/>
          <p:nvPr/>
        </p:nvSpPr>
        <p:spPr>
          <a:xfrm>
            <a:off x="1400175" y="485775"/>
            <a:ext cx="7584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Registration &amp; Badge Printing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5FE27-D55F-18B2-F9F5-EBDFE4DD5CF1}"/>
              </a:ext>
            </a:extLst>
          </p:cNvPr>
          <p:cNvSpPr txBox="1"/>
          <p:nvPr/>
        </p:nvSpPr>
        <p:spPr>
          <a:xfrm>
            <a:off x="9273808" y="321533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DEVICE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86CD5-036D-D6E4-F711-53492800A02B}"/>
              </a:ext>
            </a:extLst>
          </p:cNvPr>
          <p:cNvGrpSpPr/>
          <p:nvPr/>
        </p:nvGrpSpPr>
        <p:grpSpPr>
          <a:xfrm>
            <a:off x="9273808" y="6141730"/>
            <a:ext cx="5864557" cy="723528"/>
            <a:chOff x="7543800" y="2871020"/>
            <a:chExt cx="5864557" cy="72352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3E3D0506-ED13-F27F-A87C-BB23F1B5AFB5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5864556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Badge printing with Visit Check-in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E35C61-360E-4765-B113-70C09F6BA6B0}"/>
                </a:ext>
              </a:extLst>
            </p:cNvPr>
            <p:cNvSpPr txBox="1"/>
            <p:nvPr/>
          </p:nvSpPr>
          <p:spPr>
            <a:xfrm>
              <a:off x="7543800" y="287102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USED FOR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544DE1-5DC6-1BC1-3F9B-5EC7739FEC04}"/>
              </a:ext>
            </a:extLst>
          </p:cNvPr>
          <p:cNvGrpSpPr/>
          <p:nvPr/>
        </p:nvGrpSpPr>
        <p:grpSpPr>
          <a:xfrm>
            <a:off x="9273808" y="7331459"/>
            <a:ext cx="7035429" cy="723528"/>
            <a:chOff x="7543800" y="2871020"/>
            <a:chExt cx="7035429" cy="72352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2E89FDEE-DB68-1478-2A17-70206089C296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7035428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Full-</a:t>
              </a:r>
              <a:r>
                <a:rPr lang="en-US" sz="2000" dirty="0" err="1">
                  <a:solidFill>
                    <a:srgbClr val="162F4C"/>
                  </a:solidFill>
                  <a:latin typeface="Outfit Light" pitchFamily="2" charset="0"/>
                </a:rPr>
                <a:t>colour</a:t>
              </a: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, high-speed printing, sustainable, durable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D8C3F6-C918-36EB-76F8-9FF9D70A77B6}"/>
                </a:ext>
              </a:extLst>
            </p:cNvPr>
            <p:cNvSpPr txBox="1"/>
            <p:nvPr/>
          </p:nvSpPr>
          <p:spPr>
            <a:xfrm>
              <a:off x="7543800" y="2871020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FEATURES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9B97E-63AE-FAEE-C247-8A8394255058}"/>
              </a:ext>
            </a:extLst>
          </p:cNvPr>
          <p:cNvSpPr txBox="1">
            <a:spLocks/>
          </p:cNvSpPr>
          <p:nvPr/>
        </p:nvSpPr>
        <p:spPr>
          <a:xfrm>
            <a:off x="9577571" y="4302453"/>
            <a:ext cx="4516166" cy="9991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Inkjet technology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USB or Network connection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61546B-EAD4-75E8-9A1E-C111183D6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81" y="4441737"/>
            <a:ext cx="213218" cy="2132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7431B1-0514-9251-3338-A94322A05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81" y="5004711"/>
            <a:ext cx="213218" cy="2132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DCC4ED7-9C67-AF66-60C1-33D3068C6ECC}"/>
              </a:ext>
            </a:extLst>
          </p:cNvPr>
          <p:cNvSpPr txBox="1"/>
          <p:nvPr/>
        </p:nvSpPr>
        <p:spPr>
          <a:xfrm>
            <a:off x="9273808" y="3665905"/>
            <a:ext cx="432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2F4C"/>
                </a:solidFill>
                <a:latin typeface="Outfit Medium" pitchFamily="2" charset="0"/>
              </a:rPr>
              <a:t>Epson TM-C3500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5CD31C-524A-50A1-0FB8-6F6CE140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4482" y="2312308"/>
            <a:ext cx="3029781" cy="4552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4A0F68-6EDB-CB7E-D4D8-36B4C2F0F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648" y="7379100"/>
            <a:ext cx="5920154" cy="473268"/>
          </a:xfrm>
          <a:prstGeom prst="rect">
            <a:avLst/>
          </a:prstGeom>
        </p:spPr>
      </p:pic>
      <p:pic>
        <p:nvPicPr>
          <p:cNvPr id="6" name="Picture 5" descr="A printer with a paper in it&#10;&#10;AI-generated content may be incorrect.">
            <a:extLst>
              <a:ext uri="{FF2B5EF4-FFF2-40B4-BE49-F238E27FC236}">
                <a16:creationId xmlns:a16="http://schemas.microsoft.com/office/drawing/2014/main" id="{DCD2BD18-C80F-C23F-245A-F66275C2B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725" y="3898175"/>
            <a:ext cx="2540579" cy="19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6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035A0-77DC-062A-71CB-D871A02C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D8C4F0-342B-F3A3-8265-779816DBB334}"/>
              </a:ext>
            </a:extLst>
          </p:cNvPr>
          <p:cNvSpPr txBox="1"/>
          <p:nvPr/>
        </p:nvSpPr>
        <p:spPr>
          <a:xfrm>
            <a:off x="1400175" y="485775"/>
            <a:ext cx="7584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Registration &amp; Badge Printing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B89ED-F0DD-9935-EF08-F598915130A8}"/>
              </a:ext>
            </a:extLst>
          </p:cNvPr>
          <p:cNvSpPr txBox="1"/>
          <p:nvPr/>
        </p:nvSpPr>
        <p:spPr>
          <a:xfrm>
            <a:off x="9273808" y="3215330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DEVICES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44A831-E32F-E379-EFE7-A46032013A78}"/>
              </a:ext>
            </a:extLst>
          </p:cNvPr>
          <p:cNvGrpSpPr/>
          <p:nvPr/>
        </p:nvGrpSpPr>
        <p:grpSpPr>
          <a:xfrm>
            <a:off x="9273808" y="5930541"/>
            <a:ext cx="7849710" cy="723528"/>
            <a:chOff x="7543800" y="2871020"/>
            <a:chExt cx="5864557" cy="72352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D62B2911-C7D3-44BC-24E8-77164DB69F54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5864556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Badge printing, access control,  Scan &amp; Go with Visit Check-in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E3C31A-4BDA-323E-44B4-5DD48B6908A6}"/>
                </a:ext>
              </a:extLst>
            </p:cNvPr>
            <p:cNvSpPr txBox="1"/>
            <p:nvPr/>
          </p:nvSpPr>
          <p:spPr>
            <a:xfrm>
              <a:off x="7543800" y="287102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USED FOR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7FB16A-3E4C-EC6A-D459-BBDF741FD029}"/>
              </a:ext>
            </a:extLst>
          </p:cNvPr>
          <p:cNvGrpSpPr/>
          <p:nvPr/>
        </p:nvGrpSpPr>
        <p:grpSpPr>
          <a:xfrm>
            <a:off x="9273808" y="7490604"/>
            <a:ext cx="7035429" cy="723528"/>
            <a:chOff x="7543800" y="2871020"/>
            <a:chExt cx="7035429" cy="72352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12DDFD2F-B368-EADB-9264-8BF3B807CECF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7035428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Strong processor performance, portability, reliability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FC0A63-DB66-E3E6-ABBC-B8AC77234A22}"/>
                </a:ext>
              </a:extLst>
            </p:cNvPr>
            <p:cNvSpPr txBox="1"/>
            <p:nvPr/>
          </p:nvSpPr>
          <p:spPr>
            <a:xfrm>
              <a:off x="7543800" y="2871020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FEATURES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734EB-6469-9895-0830-2C0C9CEB6351}"/>
              </a:ext>
            </a:extLst>
          </p:cNvPr>
          <p:cNvSpPr txBox="1">
            <a:spLocks/>
          </p:cNvSpPr>
          <p:nvPr/>
        </p:nvSpPr>
        <p:spPr>
          <a:xfrm>
            <a:off x="9562499" y="4696042"/>
            <a:ext cx="4516166" cy="9991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USB or Network connection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Multiple USB ports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74D727-5A4C-4B8A-C008-AC63855D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757" y="4834889"/>
            <a:ext cx="213218" cy="2132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5AE8E0-6674-0166-2AFB-BA0FB390C3CA}"/>
              </a:ext>
            </a:extLst>
          </p:cNvPr>
          <p:cNvSpPr txBox="1"/>
          <p:nvPr/>
        </p:nvSpPr>
        <p:spPr>
          <a:xfrm>
            <a:off x="9273808" y="3665905"/>
            <a:ext cx="7849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2F4C"/>
                </a:solidFill>
                <a:latin typeface="Outfit Medium" pitchFamily="2" charset="0"/>
              </a:rPr>
              <a:t>HP ProBook 450 G3 i7-6500U, Lenovo ThinkPad T470s – Intel Core i7</a:t>
            </a:r>
          </a:p>
        </p:txBody>
      </p:sp>
      <p:pic>
        <p:nvPicPr>
          <p:cNvPr id="11" name="Picture 10" descr="A group of people at a counter&#10;&#10;AI-generated content may be incorrect.">
            <a:extLst>
              <a:ext uri="{FF2B5EF4-FFF2-40B4-BE49-F238E27FC236}">
                <a16:creationId xmlns:a16="http://schemas.microsoft.com/office/drawing/2014/main" id="{759DA950-163F-D1F8-307D-281411D4A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8" y="2584003"/>
            <a:ext cx="6086328" cy="4057990"/>
          </a:xfrm>
          <a:prstGeom prst="rect">
            <a:avLst/>
          </a:prstGeom>
        </p:spPr>
      </p:pic>
      <p:pic>
        <p:nvPicPr>
          <p:cNvPr id="13" name="Picture 12" descr="A computer with a logo on the screen&#10;&#10;AI-generated content may be incorrect.">
            <a:extLst>
              <a:ext uri="{FF2B5EF4-FFF2-40B4-BE49-F238E27FC236}">
                <a16:creationId xmlns:a16="http://schemas.microsoft.com/office/drawing/2014/main" id="{0D2FC717-F9C8-DC5D-636A-F68FF5BC4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08" y="6810340"/>
            <a:ext cx="2390775" cy="1914525"/>
          </a:xfrm>
          <a:prstGeom prst="rect">
            <a:avLst/>
          </a:prstGeom>
        </p:spPr>
      </p:pic>
      <p:pic>
        <p:nvPicPr>
          <p:cNvPr id="16" name="Picture 15" descr="A computer with a blue screen&#10;&#10;AI-generated content may be incorrect.">
            <a:extLst>
              <a:ext uri="{FF2B5EF4-FFF2-40B4-BE49-F238E27FC236}">
                <a16:creationId xmlns:a16="http://schemas.microsoft.com/office/drawing/2014/main" id="{8B49477D-C2E6-1708-6402-09148D7DF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048" y="6641993"/>
            <a:ext cx="2380726" cy="23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9379A-3219-EA70-E8A9-5C1A2C808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1D22D-085E-D56E-0711-8E2C1004EEF2}"/>
              </a:ext>
            </a:extLst>
          </p:cNvPr>
          <p:cNvSpPr txBox="1"/>
          <p:nvPr/>
        </p:nvSpPr>
        <p:spPr>
          <a:xfrm>
            <a:off x="1400175" y="485775"/>
            <a:ext cx="5622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Check-in &amp; Scan &amp; 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20DF0-05D0-1BF8-E207-E387D069F890}"/>
              </a:ext>
            </a:extLst>
          </p:cNvPr>
          <p:cNvSpPr txBox="1"/>
          <p:nvPr/>
        </p:nvSpPr>
        <p:spPr>
          <a:xfrm>
            <a:off x="9273808" y="2753175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DEVICES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AFA93C-DDFD-FCA1-B05A-818FADF09DA6}"/>
              </a:ext>
            </a:extLst>
          </p:cNvPr>
          <p:cNvGrpSpPr/>
          <p:nvPr/>
        </p:nvGrpSpPr>
        <p:grpSpPr>
          <a:xfrm>
            <a:off x="9273808" y="6443181"/>
            <a:ext cx="5864557" cy="723528"/>
            <a:chOff x="7543800" y="2871020"/>
            <a:chExt cx="5864557" cy="72352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6B917210-7831-2095-48B3-92F67BB0F2E8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5864556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Access control, Scan &amp; Go with Visit Check-in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81C199-A082-A183-2338-EEED4A1EE9FE}"/>
                </a:ext>
              </a:extLst>
            </p:cNvPr>
            <p:cNvSpPr txBox="1"/>
            <p:nvPr/>
          </p:nvSpPr>
          <p:spPr>
            <a:xfrm>
              <a:off x="7543800" y="287102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USED FOR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E9C58-B9E8-C42E-D628-9B8965FB29A6}"/>
              </a:ext>
            </a:extLst>
          </p:cNvPr>
          <p:cNvGrpSpPr/>
          <p:nvPr/>
        </p:nvGrpSpPr>
        <p:grpSpPr>
          <a:xfrm>
            <a:off x="9273808" y="7632910"/>
            <a:ext cx="7035429" cy="723528"/>
            <a:chOff x="7543800" y="2871020"/>
            <a:chExt cx="7035429" cy="72352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176F748D-6A8F-77CD-C814-71C660A24D56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7035428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Quick, accurate, plug-and-play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850379-F99E-0F01-8DB8-380748FDDA0F}"/>
                </a:ext>
              </a:extLst>
            </p:cNvPr>
            <p:cNvSpPr txBox="1"/>
            <p:nvPr/>
          </p:nvSpPr>
          <p:spPr>
            <a:xfrm>
              <a:off x="7543800" y="2871020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FEATURES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72C26-40FF-A9E7-A36D-255359AFAD33}"/>
              </a:ext>
            </a:extLst>
          </p:cNvPr>
          <p:cNvSpPr txBox="1">
            <a:spLocks/>
          </p:cNvSpPr>
          <p:nvPr/>
        </p:nvSpPr>
        <p:spPr>
          <a:xfrm>
            <a:off x="9577571" y="4302453"/>
            <a:ext cx="4516166" cy="9991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Laptop required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USB connection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F89104-B016-3310-ACF1-4B59C6FE8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281" y="4441737"/>
            <a:ext cx="213218" cy="2132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A1099B-E74A-3C1D-FB74-992E23045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281" y="5004711"/>
            <a:ext cx="213218" cy="2132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8C0522-B901-BB48-C86D-23BF14F9D778}"/>
              </a:ext>
            </a:extLst>
          </p:cNvPr>
          <p:cNvSpPr txBox="1"/>
          <p:nvPr/>
        </p:nvSpPr>
        <p:spPr>
          <a:xfrm>
            <a:off x="9273808" y="3197881"/>
            <a:ext cx="432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Opticon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L-46X, </a:t>
            </a:r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Opticon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M-10, </a:t>
            </a:r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Zebra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DS9208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B8242-5053-E839-3753-994BED0E80E7}"/>
              </a:ext>
            </a:extLst>
          </p:cNvPr>
          <p:cNvSpPr txBox="1"/>
          <p:nvPr/>
        </p:nvSpPr>
        <p:spPr>
          <a:xfrm>
            <a:off x="1400175" y="2753175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HOW THEY WORK</a:t>
            </a:r>
          </a:p>
        </p:txBody>
      </p:sp>
      <p:pic>
        <p:nvPicPr>
          <p:cNvPr id="6" name="visit_and_arab_health access control mute">
            <a:hlinkClick r:id="" action="ppaction://media"/>
            <a:extLst>
              <a:ext uri="{FF2B5EF4-FFF2-40B4-BE49-F238E27FC236}">
                <a16:creationId xmlns:a16="http://schemas.microsoft.com/office/drawing/2014/main" id="{25FA1E12-A30E-AA9B-6C5D-995AC64B5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7884" y="3319561"/>
            <a:ext cx="4640887" cy="2610499"/>
          </a:xfrm>
          <a:prstGeom prst="rect">
            <a:avLst/>
          </a:prstGeom>
        </p:spPr>
      </p:pic>
      <p:pic>
        <p:nvPicPr>
          <p:cNvPr id="7" name="visitor_journey_packaging_premiere_scan &amp;print">
            <a:hlinkClick r:id="" action="ppaction://media"/>
            <a:extLst>
              <a:ext uri="{FF2B5EF4-FFF2-40B4-BE49-F238E27FC236}">
                <a16:creationId xmlns:a16="http://schemas.microsoft.com/office/drawing/2014/main" id="{474F4AC7-B77B-3119-116B-A623513827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7885" y="6249591"/>
            <a:ext cx="4640886" cy="26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9379A-3219-EA70-E8A9-5C1A2C808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1D22D-085E-D56E-0711-8E2C1004EEF2}"/>
              </a:ext>
            </a:extLst>
          </p:cNvPr>
          <p:cNvSpPr txBox="1"/>
          <p:nvPr/>
        </p:nvSpPr>
        <p:spPr>
          <a:xfrm>
            <a:off x="1400175" y="485775"/>
            <a:ext cx="3926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Access Control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20DF0-05D0-1BF8-E207-E387D069F890}"/>
              </a:ext>
            </a:extLst>
          </p:cNvPr>
          <p:cNvSpPr txBox="1"/>
          <p:nvPr/>
        </p:nvSpPr>
        <p:spPr>
          <a:xfrm>
            <a:off x="9273808" y="2893852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DEVICES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AFA93C-DDFD-FCA1-B05A-818FADF09DA6}"/>
              </a:ext>
            </a:extLst>
          </p:cNvPr>
          <p:cNvGrpSpPr/>
          <p:nvPr/>
        </p:nvGrpSpPr>
        <p:grpSpPr>
          <a:xfrm>
            <a:off x="9273808" y="6583858"/>
            <a:ext cx="5864557" cy="723528"/>
            <a:chOff x="7543800" y="2871020"/>
            <a:chExt cx="5864557" cy="72352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6B917210-7831-2095-48B3-92F67BB0F2E8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5864556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Access control, Scan &amp; Go with Visit Check-in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81C199-A082-A183-2338-EEED4A1EE9FE}"/>
                </a:ext>
              </a:extLst>
            </p:cNvPr>
            <p:cNvSpPr txBox="1"/>
            <p:nvPr/>
          </p:nvSpPr>
          <p:spPr>
            <a:xfrm>
              <a:off x="7543800" y="287102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USED FOR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E9C58-B9E8-C42E-D628-9B8965FB29A6}"/>
              </a:ext>
            </a:extLst>
          </p:cNvPr>
          <p:cNvGrpSpPr/>
          <p:nvPr/>
        </p:nvGrpSpPr>
        <p:grpSpPr>
          <a:xfrm>
            <a:off x="9273808" y="7773587"/>
            <a:ext cx="7035429" cy="723528"/>
            <a:chOff x="7543800" y="2871020"/>
            <a:chExt cx="7035429" cy="72352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176F748D-6A8F-77CD-C814-71C660A24D56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7035428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Quick, accurate, plug-and-play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850379-F99E-0F01-8DB8-380748FDDA0F}"/>
                </a:ext>
              </a:extLst>
            </p:cNvPr>
            <p:cNvSpPr txBox="1"/>
            <p:nvPr/>
          </p:nvSpPr>
          <p:spPr>
            <a:xfrm>
              <a:off x="7543800" y="2871020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FEATURES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72C26-40FF-A9E7-A36D-255359AFAD33}"/>
              </a:ext>
            </a:extLst>
          </p:cNvPr>
          <p:cNvSpPr txBox="1">
            <a:spLocks/>
          </p:cNvSpPr>
          <p:nvPr/>
        </p:nvSpPr>
        <p:spPr>
          <a:xfrm>
            <a:off x="9577571" y="4443130"/>
            <a:ext cx="4516166" cy="9991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Laptop required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USB connection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F89104-B016-3310-ACF1-4B59C6FE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81" y="4582414"/>
            <a:ext cx="213218" cy="2132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A1099B-E74A-3C1D-FB74-992E23045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81" y="5143500"/>
            <a:ext cx="213218" cy="2132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8C0522-B901-BB48-C86D-23BF14F9D778}"/>
              </a:ext>
            </a:extLst>
          </p:cNvPr>
          <p:cNvSpPr txBox="1"/>
          <p:nvPr/>
        </p:nvSpPr>
        <p:spPr>
          <a:xfrm>
            <a:off x="9273808" y="3338558"/>
            <a:ext cx="432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Opticon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L-46X, </a:t>
            </a:r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Opticon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M-10, </a:t>
            </a:r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Zebra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DS9208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2966A-05E0-48D9-4943-4DDCCED8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32" y="2521729"/>
            <a:ext cx="6315668" cy="68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778A5-641E-E27C-292D-4DD6B704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848FC9-7FBC-FE20-76B6-77765C0E88F8}"/>
              </a:ext>
            </a:extLst>
          </p:cNvPr>
          <p:cNvSpPr txBox="1"/>
          <p:nvPr/>
        </p:nvSpPr>
        <p:spPr>
          <a:xfrm>
            <a:off x="1400175" y="485775"/>
            <a:ext cx="3926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Access Control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FF7A5-453A-F5F4-B45D-2C35B8CA3D02}"/>
              </a:ext>
            </a:extLst>
          </p:cNvPr>
          <p:cNvSpPr txBox="1"/>
          <p:nvPr/>
        </p:nvSpPr>
        <p:spPr>
          <a:xfrm>
            <a:off x="9273808" y="3426414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DEVICE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B22CC-AC34-E628-F87E-F34BA079B1F2}"/>
              </a:ext>
            </a:extLst>
          </p:cNvPr>
          <p:cNvGrpSpPr/>
          <p:nvPr/>
        </p:nvGrpSpPr>
        <p:grpSpPr>
          <a:xfrm>
            <a:off x="9273808" y="5991812"/>
            <a:ext cx="5864557" cy="723528"/>
            <a:chOff x="7543800" y="2871020"/>
            <a:chExt cx="5864557" cy="72352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F2A2FC9-FE98-5A1C-5FBC-2C5AF54AFDA0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5864556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Access control with Visit Check-in Lite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AB35AA-CB10-B109-0ABD-3FE7B8B41181}"/>
                </a:ext>
              </a:extLst>
            </p:cNvPr>
            <p:cNvSpPr txBox="1"/>
            <p:nvPr/>
          </p:nvSpPr>
          <p:spPr>
            <a:xfrm>
              <a:off x="7543800" y="287102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USED FOR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651A47-30FC-78D1-61D4-507AAFBC850F}"/>
              </a:ext>
            </a:extLst>
          </p:cNvPr>
          <p:cNvGrpSpPr/>
          <p:nvPr/>
        </p:nvGrpSpPr>
        <p:grpSpPr>
          <a:xfrm>
            <a:off x="9273808" y="7181541"/>
            <a:ext cx="7035429" cy="723528"/>
            <a:chOff x="7543800" y="2871020"/>
            <a:chExt cx="7035429" cy="72352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DC9A0E8F-7286-3D89-CD30-F10DC472C170}"/>
                </a:ext>
              </a:extLst>
            </p:cNvPr>
            <p:cNvSpPr txBox="1">
              <a:spLocks/>
            </p:cNvSpPr>
            <p:nvPr/>
          </p:nvSpPr>
          <p:spPr>
            <a:xfrm>
              <a:off x="7543801" y="3148019"/>
              <a:ext cx="7035428" cy="446529"/>
            </a:xfrm>
            <a:prstGeom prst="rect">
              <a:avLst/>
            </a:prstGeom>
            <a:noFill/>
          </p:spPr>
          <p:txBody>
            <a:bodyPr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162F4C"/>
                  </a:solidFill>
                  <a:latin typeface="Outfit Light" pitchFamily="2" charset="0"/>
                </a:rPr>
                <a:t>Touchscreen Android, Integrated QR scanner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1E8A28-329D-8A9A-8CE4-625D6C5C16C4}"/>
                </a:ext>
              </a:extLst>
            </p:cNvPr>
            <p:cNvSpPr txBox="1"/>
            <p:nvPr/>
          </p:nvSpPr>
          <p:spPr>
            <a:xfrm>
              <a:off x="7543800" y="2871020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Outfit" pitchFamily="2" charset="0"/>
                </a:rPr>
                <a:t>FEATURES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7076D-B8AE-4F37-EC90-CBCFF1AFD45D}"/>
              </a:ext>
            </a:extLst>
          </p:cNvPr>
          <p:cNvSpPr txBox="1">
            <a:spLocks/>
          </p:cNvSpPr>
          <p:nvPr/>
        </p:nvSpPr>
        <p:spPr>
          <a:xfrm>
            <a:off x="9577571" y="4446613"/>
            <a:ext cx="4516166" cy="9991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Wi-Fi connection required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No laptop required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FCF5F3-FB7D-C7A1-B518-CC16B399C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81" y="4585897"/>
            <a:ext cx="213218" cy="2132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B96CE6-281C-A56C-2033-15D71D18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81" y="5138906"/>
            <a:ext cx="213218" cy="2132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0B487C-5595-795C-30AE-FFA4A6A908E5}"/>
              </a:ext>
            </a:extLst>
          </p:cNvPr>
          <p:cNvSpPr txBox="1"/>
          <p:nvPr/>
        </p:nvSpPr>
        <p:spPr>
          <a:xfrm>
            <a:off x="9273808" y="3871120"/>
            <a:ext cx="432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162F4C"/>
                </a:solidFill>
                <a:latin typeface="Outfit Medium" pitchFamily="2" charset="0"/>
              </a:rPr>
              <a:t>Zebra</a:t>
            </a:r>
            <a:r>
              <a:rPr lang="es-ES" sz="2400" dirty="0">
                <a:solidFill>
                  <a:srgbClr val="162F4C"/>
                </a:solidFill>
                <a:latin typeface="Outfit Medium" pitchFamily="2" charset="0"/>
              </a:rPr>
              <a:t> TC26 Smart Scanner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6A528-619F-FFE0-B141-A04E8CE9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55" y="3265570"/>
            <a:ext cx="7350906" cy="49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6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AEB67-F738-DABF-AE24-1CCF5B85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D9770-C296-FDE3-4BE8-5C65DCEBD59C}"/>
              </a:ext>
            </a:extLst>
          </p:cNvPr>
          <p:cNvSpPr txBox="1"/>
          <p:nvPr/>
        </p:nvSpPr>
        <p:spPr>
          <a:xfrm>
            <a:off x="1400175" y="485775"/>
            <a:ext cx="8813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62F4C"/>
                </a:solidFill>
                <a:latin typeface="Outfit Light" pitchFamily="2" charset="0"/>
              </a:rPr>
              <a:t>Event-Ready Hardware &amp; Support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CD4B74-C1CF-DB15-5BEE-0CC1AA13F89C}"/>
              </a:ext>
            </a:extLst>
          </p:cNvPr>
          <p:cNvGrpSpPr/>
          <p:nvPr/>
        </p:nvGrpSpPr>
        <p:grpSpPr>
          <a:xfrm>
            <a:off x="8026378" y="6604604"/>
            <a:ext cx="2297069" cy="3101385"/>
            <a:chOff x="1532890" y="1961446"/>
            <a:chExt cx="5736067" cy="77445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BD2BAAA-E28B-B5EF-C772-FD908464EACB}"/>
                </a:ext>
              </a:extLst>
            </p:cNvPr>
            <p:cNvSpPr/>
            <p:nvPr/>
          </p:nvSpPr>
          <p:spPr>
            <a:xfrm>
              <a:off x="1532890" y="2892500"/>
              <a:ext cx="5590560" cy="559056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F5D874-2177-2FDB-2AFB-13394C60F64D}"/>
                </a:ext>
              </a:extLst>
            </p:cNvPr>
            <p:cNvSpPr/>
            <p:nvPr/>
          </p:nvSpPr>
          <p:spPr>
            <a:xfrm>
              <a:off x="1678397" y="2726912"/>
              <a:ext cx="5590560" cy="5590560"/>
            </a:xfrm>
            <a:prstGeom prst="ellipse">
              <a:avLst/>
            </a:prstGeom>
            <a:noFill/>
            <a:ln>
              <a:solidFill>
                <a:srgbClr val="75B7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33B94B-09BB-260F-45CE-4D8C4A794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0840" y="1961446"/>
              <a:ext cx="4479120" cy="774454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1A8D23-1911-59E2-05A2-06EBF78E582B}"/>
              </a:ext>
            </a:extLst>
          </p:cNvPr>
          <p:cNvSpPr txBox="1"/>
          <p:nvPr/>
        </p:nvSpPr>
        <p:spPr>
          <a:xfrm>
            <a:off x="8724296" y="2892500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ALL DEVICES ARE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6D8034-CF63-9B3A-59FB-4ED57E3A0C7B}"/>
              </a:ext>
            </a:extLst>
          </p:cNvPr>
          <p:cNvSpPr txBox="1">
            <a:spLocks/>
          </p:cNvSpPr>
          <p:nvPr/>
        </p:nvSpPr>
        <p:spPr>
          <a:xfrm>
            <a:off x="9028058" y="3329895"/>
            <a:ext cx="7574965" cy="167418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Fully tested and pre-configured for Visit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Delivered and collected with logistics handled by Visit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C4B"/>
                </a:solidFill>
                <a:latin typeface="Outfit Light" pitchFamily="2" charset="0"/>
              </a:rPr>
              <a:t>Supported remotely or onsite by our technical team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877EF3-B98D-B80F-4848-B25555763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69" y="3469179"/>
            <a:ext cx="213218" cy="2132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70D075-DD6C-E4B7-9622-12379B28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69" y="4030377"/>
            <a:ext cx="213218" cy="213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889C9-6854-78B2-722C-8E5D80EE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69" y="4591575"/>
            <a:ext cx="213218" cy="2132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7C116A7-B006-F3C5-CCC5-7E808FBBBEE1}"/>
              </a:ext>
            </a:extLst>
          </p:cNvPr>
          <p:cNvSpPr txBox="1"/>
          <p:nvPr/>
        </p:nvSpPr>
        <p:spPr>
          <a:xfrm>
            <a:off x="8724296" y="5482208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LEAD TIME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4B9CF28-1BF2-BC99-DC35-2641A3A8F00C}"/>
              </a:ext>
            </a:extLst>
          </p:cNvPr>
          <p:cNvSpPr txBox="1">
            <a:spLocks/>
          </p:cNvSpPr>
          <p:nvPr/>
        </p:nvSpPr>
        <p:spPr>
          <a:xfrm>
            <a:off x="8724295" y="5760663"/>
            <a:ext cx="7755001" cy="44652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62F4C"/>
                </a:solidFill>
                <a:latin typeface="Outfit Light" pitchFamily="2" charset="0"/>
              </a:rPr>
              <a:t>Place your order at least </a:t>
            </a:r>
            <a:r>
              <a:rPr lang="en-US" sz="2000" b="1" dirty="0">
                <a:solidFill>
                  <a:srgbClr val="162F4C"/>
                </a:solidFill>
                <a:latin typeface="Outfit Light" pitchFamily="2" charset="0"/>
              </a:rPr>
              <a:t>4 weeks before </a:t>
            </a:r>
            <a:r>
              <a:rPr lang="en-US" sz="2000" dirty="0">
                <a:solidFill>
                  <a:srgbClr val="162F4C"/>
                </a:solidFill>
                <a:latin typeface="Outfit Light" pitchFamily="2" charset="0"/>
              </a:rPr>
              <a:t>your event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90240-EDA7-2A21-A60F-BFF1F04EA45F}"/>
              </a:ext>
            </a:extLst>
          </p:cNvPr>
          <p:cNvSpPr txBox="1"/>
          <p:nvPr/>
        </p:nvSpPr>
        <p:spPr>
          <a:xfrm>
            <a:off x="10765786" y="7433263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Outfit" pitchFamily="2" charset="0"/>
              </a:rPr>
              <a:t>WE’RE HERE TO HELP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DE946DF-778F-4978-34E9-AA0897AF057F}"/>
              </a:ext>
            </a:extLst>
          </p:cNvPr>
          <p:cNvSpPr txBox="1">
            <a:spLocks/>
          </p:cNvSpPr>
          <p:nvPr/>
        </p:nvSpPr>
        <p:spPr>
          <a:xfrm>
            <a:off x="10765785" y="7711718"/>
            <a:ext cx="5713511" cy="849478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62F4C"/>
                </a:solidFill>
                <a:latin typeface="Outfit Medium" pitchFamily="2" charset="0"/>
              </a:rPr>
              <a:t>Need a large-scale setup or custom bundle? </a:t>
            </a:r>
            <a:r>
              <a:rPr lang="en-US" sz="2000" dirty="0">
                <a:solidFill>
                  <a:srgbClr val="162F4C"/>
                </a:solidFill>
                <a:latin typeface="Outfit Light" pitchFamily="2" charset="0"/>
              </a:rPr>
              <a:t>Reach out to your Visit account manager.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099F030-D339-CC4A-2D12-08910818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168" y="8250460"/>
            <a:ext cx="5399029" cy="6214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6F9A02-922B-0049-5EDF-FFEB3FBD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551" y="2791926"/>
            <a:ext cx="3965102" cy="51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2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325</Words>
  <Application>Microsoft Office PowerPoint</Application>
  <PresentationFormat>Custom</PresentationFormat>
  <Paragraphs>68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Outfit Light</vt:lpstr>
      <vt:lpstr>Arial</vt:lpstr>
      <vt:lpstr>Outfit</vt:lpstr>
      <vt:lpstr>Outfit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Luparu</dc:creator>
  <cp:lastModifiedBy>Cristina Sas</cp:lastModifiedBy>
  <cp:revision>72</cp:revision>
  <dcterms:created xsi:type="dcterms:W3CDTF">2025-07-24T07:24:43Z</dcterms:created>
  <dcterms:modified xsi:type="dcterms:W3CDTF">2025-08-01T12:12:02Z</dcterms:modified>
</cp:coreProperties>
</file>